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17"/>
  </p:notesMasterIdLst>
  <p:sldIdLst>
    <p:sldId id="261" r:id="rId2"/>
    <p:sldId id="262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59" r:id="rId14"/>
    <p:sldId id="266" r:id="rId15"/>
    <p:sldId id="264" r:id="rId16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34" autoAdjust="0"/>
    <p:restoredTop sz="94645" autoAdjust="0"/>
  </p:normalViewPr>
  <p:slideViewPr>
    <p:cSldViewPr snapToGrid="0">
      <p:cViewPr varScale="1">
        <p:scale>
          <a:sx n="109" d="100"/>
          <a:sy n="109" d="100"/>
        </p:scale>
        <p:origin x="61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338046C-BD15-4834-A0C9-528006FF6355}" type="datetimeFigureOut">
              <a:rPr lang="he-IL" smtClean="0"/>
              <a:t>י"ד/סיון/תשע"ט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329C4B9-6666-4C5D-8815-59D96F4E194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0035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ל-</a:t>
            </a:r>
            <a:r>
              <a:rPr lang="en-US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כמה מאפיינים ייחודיים: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אפשרות לבחון רובוטים בסביבה וירטואלית.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אפשרות לשינוי הסביבה הווירטואלית בהתאם לצרכי הבוחן.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תצוגה גרפית, דו </a:t>
            </a:r>
            <a:r>
              <a:rPr lang="he-IL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מימדית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בהתאם לרצון הבוחן/ המשתמש.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שליטה ידנית או לפי אלגוריתם ממשתמש.</a:t>
            </a:r>
          </a:p>
          <a:p>
            <a:pPr lvl="1"/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הוספת חיישנים לרובוט ולהשתמש בה בבדיקה. 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9C4B9-6666-4C5D-8815-59D96F4E194E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42189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כל</a:t>
            </a:r>
            <a:r>
              <a:rPr lang="he-IL" baseline="0" dirty="0" smtClean="0"/>
              <a:t> הסביבה מרוכזת במקום אחד. שהוא עצם הסביבה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9C4B9-6666-4C5D-8815-59D96F4E194E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34964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הסביבה</a:t>
            </a:r>
            <a:r>
              <a:rPr lang="he-IL" baseline="0" dirty="0" smtClean="0"/>
              <a:t> בנויה מעצמים שנמצאים בה ורובוט 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9C4B9-6666-4C5D-8815-59D96F4E194E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6125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יש עצמים </a:t>
            </a:r>
            <a:r>
              <a:rPr lang="he-IL" dirty="0" err="1" smtClean="0"/>
              <a:t>סטאטים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9C4B9-6666-4C5D-8815-59D96F4E194E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75671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כל עצם בנוי מגוף שהוא מתואר כעצם פיזי (כמו שלד</a:t>
            </a:r>
            <a:r>
              <a:rPr lang="he-IL" baseline="0" dirty="0" smtClean="0"/>
              <a:t> לאובייקט או רובוט</a:t>
            </a:r>
            <a:r>
              <a:rPr lang="he-IL" dirty="0" smtClean="0"/>
              <a:t>)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9C4B9-6666-4C5D-8815-59D96F4E194E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78838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עצם</a:t>
            </a:r>
            <a:r>
              <a:rPr lang="he-IL" baseline="0" dirty="0" smtClean="0"/>
              <a:t> פיזי מכיל את השלד עצמו שהוא הצורה ואת </a:t>
            </a:r>
            <a:r>
              <a:rPr lang="he-IL" baseline="0" dirty="0" err="1" smtClean="0"/>
              <a:t>קופסאת</a:t>
            </a:r>
            <a:r>
              <a:rPr lang="he-IL" baseline="0" dirty="0" smtClean="0"/>
              <a:t> הפגיעה לחישובים קלים יותר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9C4B9-6666-4C5D-8815-59D96F4E194E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6559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כדי שהמשתמש יוכל לעצב סביבות שונות בשביל עצמו הוא יכול לכתוב</a:t>
            </a:r>
            <a:r>
              <a:rPr lang="he-IL" baseline="0" dirty="0" smtClean="0"/>
              <a:t> בפורמט </a:t>
            </a:r>
            <a:r>
              <a:rPr lang="en-US" baseline="0" dirty="0" smtClean="0"/>
              <a:t>XML</a:t>
            </a:r>
            <a:r>
              <a:rPr lang="he-IL" baseline="0" dirty="0" smtClean="0"/>
              <a:t> את הסביבה. הנה דוגמא </a:t>
            </a:r>
            <a:r>
              <a:rPr lang="he-IL" baseline="0" dirty="0" err="1" smtClean="0"/>
              <a:t>לאיך</a:t>
            </a:r>
            <a:r>
              <a:rPr lang="he-IL" baseline="0" dirty="0" smtClean="0"/>
              <a:t> אפשר ליצור קיר, אפשר לראות שכל קיר מקבל צורה וכל צורה מקבלת קו ישר אורך וזווית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9C4B9-6666-4C5D-8815-59D96F4E194E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610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r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07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8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16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6449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33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14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71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525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92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52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74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1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36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1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04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27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9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B2D5B-7771-4743-A5C5-7A5D4EF99482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42B1C-F2E0-4AC9-91FE-25B1AE83A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73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3800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endParaRPr lang="he-IL" sz="138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182254" y="3509962"/>
            <a:ext cx="9827491" cy="1921019"/>
          </a:xfrm>
        </p:spPr>
        <p:txBody>
          <a:bodyPr>
            <a:normAutofit/>
          </a:bodyPr>
          <a:lstStyle/>
          <a:p>
            <a:r>
              <a:rPr lang="he-IL" sz="3200" dirty="0" smtClean="0">
                <a:latin typeface="Gisha" panose="020B0502040204020203" pitchFamily="34" charset="-79"/>
                <a:cs typeface="Gisha" panose="020B0502040204020203" pitchFamily="34" charset="-79"/>
              </a:rPr>
              <a:t>מורים: אלי גולדשטיין וניר דוויק</a:t>
            </a:r>
            <a:endParaRPr lang="he-IL" sz="32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220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גיאומטריה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ב-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 smtClean="0"/>
              <a:t>	מקבילית:</a:t>
            </a:r>
          </a:p>
          <a:p>
            <a:pPr marL="0" indent="0">
              <a:buNone/>
            </a:pPr>
            <a:r>
              <a:rPr lang="he-IL" dirty="0"/>
              <a:t>	</a:t>
            </a:r>
            <a:r>
              <a:rPr lang="he-IL" sz="1600" dirty="0"/>
              <a:t>כל מקבילית בנויה </a:t>
            </a:r>
            <a:r>
              <a:rPr lang="he-IL" sz="1600" dirty="0" smtClean="0"/>
              <a:t>מארבעה קווים </a:t>
            </a:r>
            <a:r>
              <a:rPr lang="he-IL" sz="1600" dirty="0"/>
              <a:t>ישרים (שני זוגות של ישרים מקבילים</a:t>
            </a:r>
            <a:r>
              <a:rPr lang="he-IL" sz="1600" dirty="0" smtClean="0"/>
              <a:t>):</a:t>
            </a:r>
          </a:p>
        </p:txBody>
      </p:sp>
      <p:cxnSp>
        <p:nvCxnSpPr>
          <p:cNvPr id="5" name="מחבר חץ ישר 4"/>
          <p:cNvCxnSpPr/>
          <p:nvPr/>
        </p:nvCxnSpPr>
        <p:spPr>
          <a:xfrm flipV="1">
            <a:off x="4998691" y="3671058"/>
            <a:ext cx="1440000" cy="7121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מחבר חץ ישר 8"/>
          <p:cNvCxnSpPr/>
          <p:nvPr/>
        </p:nvCxnSpPr>
        <p:spPr>
          <a:xfrm>
            <a:off x="6423889" y="3671058"/>
            <a:ext cx="1033962" cy="27579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מחבר חץ ישר 12"/>
          <p:cNvCxnSpPr/>
          <p:nvPr/>
        </p:nvCxnSpPr>
        <p:spPr>
          <a:xfrm rot="10800000" flipV="1">
            <a:off x="6038248" y="3946850"/>
            <a:ext cx="1440000" cy="7121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מחבר חץ ישר 13"/>
          <p:cNvCxnSpPr/>
          <p:nvPr/>
        </p:nvCxnSpPr>
        <p:spPr>
          <a:xfrm rot="10800000">
            <a:off x="5019150" y="4355244"/>
            <a:ext cx="1033962" cy="27579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824269" y="4261705"/>
            <a:ext cx="712054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 smtClean="0"/>
              <a:t>ישר 2</a:t>
            </a:r>
            <a:endParaRPr lang="he-IL" dirty="0"/>
          </a:p>
        </p:txBody>
      </p:sp>
      <p:sp>
        <p:nvSpPr>
          <p:cNvPr id="16" name="TextBox 15"/>
          <p:cNvSpPr txBox="1"/>
          <p:nvPr/>
        </p:nvSpPr>
        <p:spPr>
          <a:xfrm>
            <a:off x="4991835" y="4537014"/>
            <a:ext cx="712054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 smtClean="0"/>
              <a:t>ישר 3</a:t>
            </a:r>
            <a:endParaRPr lang="he-IL" dirty="0"/>
          </a:p>
        </p:txBody>
      </p:sp>
      <p:sp>
        <p:nvSpPr>
          <p:cNvPr id="17" name="TextBox 16"/>
          <p:cNvSpPr txBox="1"/>
          <p:nvPr/>
        </p:nvSpPr>
        <p:spPr>
          <a:xfrm>
            <a:off x="5125428" y="3624288"/>
            <a:ext cx="7200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ישר 4</a:t>
            </a:r>
            <a:endParaRPr lang="he-IL" dirty="0"/>
          </a:p>
        </p:txBody>
      </p:sp>
      <p:sp>
        <p:nvSpPr>
          <p:cNvPr id="18" name="TextBox 17"/>
          <p:cNvSpPr txBox="1"/>
          <p:nvPr/>
        </p:nvSpPr>
        <p:spPr>
          <a:xfrm>
            <a:off x="6751774" y="3486392"/>
            <a:ext cx="712054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he-IL" dirty="0" smtClean="0"/>
              <a:t>ישר 1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10433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ממשק המשתמש</a:t>
            </a:r>
            <a:endParaRPr lang="en-US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1141411" y="1291125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he-IL" u="sng" dirty="0" smtClean="0"/>
              <a:t>מסך הפתיחה:</a:t>
            </a:r>
            <a:endParaRPr lang="en-US" u="sng" dirty="0"/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752" y="1414893"/>
            <a:ext cx="6773220" cy="521090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43607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ממשק המשתמש</a:t>
            </a:r>
            <a:endParaRPr lang="en-US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1141411" y="1291125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he-IL" u="sng" dirty="0" smtClean="0"/>
              <a:t>מסך בדיקה:</a:t>
            </a:r>
            <a:endParaRPr lang="en-US" u="sng" dirty="0"/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412" y="1408231"/>
            <a:ext cx="6773221" cy="521090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22330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000" dirty="0">
                <a:latin typeface="Gisha" panose="020B0502040204020203" pitchFamily="34" charset="-79"/>
                <a:cs typeface="Gisha" panose="020B0502040204020203" pitchFamily="34" charset="-79"/>
              </a:rPr>
              <a:t>החזון:</a:t>
            </a:r>
          </a:p>
        </p:txBody>
      </p:sp>
      <p:pic>
        <p:nvPicPr>
          <p:cNvPr id="6" name="מציין מיקום תוכן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124" y="1673589"/>
            <a:ext cx="5542054" cy="4375306"/>
          </a:xfrm>
        </p:spPr>
      </p:pic>
    </p:spTree>
    <p:extLst>
      <p:ext uri="{BB962C8B-B14F-4D97-AF65-F5344CB8AC3E}">
        <p14:creationId xmlns:p14="http://schemas.microsoft.com/office/powerpoint/2010/main" val="50170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000" dirty="0">
                <a:latin typeface="Gisha" panose="020B0502040204020203" pitchFamily="34" charset="-79"/>
                <a:cs typeface="Gisha" panose="020B0502040204020203" pitchFamily="34" charset="-79"/>
              </a:rPr>
              <a:t>אפשרויות הרחבה: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הסביבה ב-</a:t>
            </a:r>
            <a:r>
              <a:rPr lang="en-US" dirty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מייצגת את הסביבה בעולם </a:t>
            </a:r>
            <a:r>
              <a:rPr lang="he-IL" dirty="0" err="1">
                <a:latin typeface="Gisha" panose="020B0502040204020203" pitchFamily="34" charset="-79"/>
                <a:cs typeface="Gisha" panose="020B0502040204020203" pitchFamily="34" charset="-79"/>
              </a:rPr>
              <a:t>האמיתי</a:t>
            </a:r>
            <a:r>
              <a:rPr lang="he-IL" dirty="0">
                <a:latin typeface="Gisha" panose="020B0502040204020203" pitchFamily="34" charset="-79"/>
                <a:cs typeface="Gisha" panose="020B0502040204020203" pitchFamily="34" charset="-79"/>
              </a:rPr>
              <a:t> ולכן אפשרויות ההתרחבות מוגבלות באלו של המציאות:</a:t>
            </a:r>
          </a:p>
          <a:p>
            <a:pPr lv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הוספת </a:t>
            </a:r>
            <a:r>
              <a:rPr lang="he-IL" sz="2400" dirty="0" err="1">
                <a:latin typeface="Gisha" panose="020B0502040204020203" pitchFamily="34" charset="-79"/>
                <a:cs typeface="Gisha" panose="020B0502040204020203" pitchFamily="34" charset="-79"/>
              </a:rPr>
              <a:t>מימד</a:t>
            </a:r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 שלישי </a:t>
            </a:r>
            <a:r>
              <a:rPr lang="he-IL" sz="2400" dirty="0" smtClean="0">
                <a:latin typeface="Gisha" panose="020B0502040204020203" pitchFamily="34" charset="-79"/>
                <a:cs typeface="Gisha" panose="020B0502040204020203" pitchFamily="34" charset="-79"/>
              </a:rPr>
              <a:t>לגובה.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lv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להכיל רמות שונות של חום ואור </a:t>
            </a:r>
            <a:r>
              <a:rPr lang="he-IL" sz="2400" dirty="0" smtClean="0">
                <a:latin typeface="Gisha" panose="020B0502040204020203" pitchFamily="34" charset="-79"/>
                <a:cs typeface="Gisha" panose="020B0502040204020203" pitchFamily="34" charset="-79"/>
              </a:rPr>
              <a:t>במגרש.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lvl="1"/>
            <a:r>
              <a:rPr lang="he-IL" sz="2400" dirty="0">
                <a:latin typeface="Gisha" panose="020B0502040204020203" pitchFamily="34" charset="-79"/>
                <a:cs typeface="Gisha" panose="020B0502040204020203" pitchFamily="34" charset="-79"/>
              </a:rPr>
              <a:t>להפעיל חיישנים שיתנו עוד מידע למפעיל ושאיתם ברובוט יוכל להגיב </a:t>
            </a:r>
            <a:r>
              <a:rPr lang="he-IL" sz="2400" dirty="0" smtClean="0">
                <a:latin typeface="Gisha" panose="020B0502040204020203" pitchFamily="34" charset="-79"/>
                <a:cs typeface="Gisha" panose="020B0502040204020203" pitchFamily="34" charset="-79"/>
              </a:rPr>
              <a:t>להם.</a:t>
            </a:r>
            <a:endParaRPr lang="he-IL" sz="2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9208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תחומי טכנולוגיה</a:t>
            </a:r>
            <a:endParaRPr lang="he-IL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גרפיקה</a:t>
            </a:r>
          </a:p>
          <a:p>
            <a:r>
              <a:rPr lang="he-IL" dirty="0" smtClean="0"/>
              <a:t>מכניקה ניוטונית</a:t>
            </a:r>
          </a:p>
          <a:p>
            <a:r>
              <a:rPr lang="he-IL" dirty="0" smtClean="0"/>
              <a:t>גיאומטריה במרחב</a:t>
            </a:r>
          </a:p>
          <a:p>
            <a:r>
              <a:rPr lang="he-IL" dirty="0" smtClean="0"/>
              <a:t>מערכות </a:t>
            </a:r>
            <a:r>
              <a:rPr lang="en-US" dirty="0" smtClean="0"/>
              <a:t>OOP</a:t>
            </a:r>
            <a:endParaRPr lang="he-IL" dirty="0" smtClean="0"/>
          </a:p>
          <a:p>
            <a:endParaRPr lang="he-IL" dirty="0" smtClean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74442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141412" y="618518"/>
            <a:ext cx="10699605" cy="1478570"/>
          </a:xfrm>
        </p:spPr>
        <p:txBody>
          <a:bodyPr>
            <a:noAutofit/>
          </a:bodyPr>
          <a:lstStyle/>
          <a:p>
            <a:pPr algn="l"/>
            <a: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  <a:t>VRI -  </a:t>
            </a:r>
            <a:b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</a:br>
            <a:r>
              <a:rPr lang="en-US" sz="6000" dirty="0" smtClean="0">
                <a:latin typeface="Gisha" panose="020B0502040204020203" pitchFamily="34" charset="-79"/>
                <a:cs typeface="Gisha" panose="020B0502040204020203" pitchFamily="34" charset="-79"/>
              </a:rPr>
              <a:t>Virtual robot interaction</a:t>
            </a:r>
            <a:endParaRPr lang="he-IL" sz="18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1801091" y="2249487"/>
            <a:ext cx="9246320" cy="3541714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 הוא מוצר אשר מטרתו להקנות סביבה וירטואלית, שבה ניתן לבחון רובוטים ללא חשש לפגיעה פיזית בהם.  </a:t>
            </a:r>
          </a:p>
          <a:p>
            <a:pPr marL="0" indent="0">
              <a:buNone/>
            </a:pPr>
            <a:r>
              <a:rPr lang="he-IL" dirty="0" smtClean="0">
                <a:latin typeface="Gisha" panose="020B0502040204020203" pitchFamily="34" charset="-79"/>
                <a:cs typeface="Gisha" panose="020B0502040204020203" pitchFamily="34" charset="-79"/>
              </a:rPr>
              <a:t>	</a:t>
            </a:r>
            <a:endParaRPr lang="en-US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 rotWithShape="1">
          <a:blip r:embed="rId3"/>
          <a:srcRect t="7866" b="7576"/>
          <a:stretch/>
        </p:blipFill>
        <p:spPr>
          <a:xfrm>
            <a:off x="3150526" y="3458095"/>
            <a:ext cx="6076603" cy="287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2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מבנה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11" name="מציין מיקום תוכן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1162212" cy="838317"/>
          </a:xfrm>
        </p:spPr>
      </p:pic>
      <p:sp>
        <p:nvSpPr>
          <p:cNvPr id="12" name="מלבן 11"/>
          <p:cNvSpPr/>
          <p:nvPr/>
        </p:nvSpPr>
        <p:spPr>
          <a:xfrm>
            <a:off x="1813560" y="1089660"/>
            <a:ext cx="289560" cy="838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9915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מבנה</a:t>
            </a:r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2353003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77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מבנה</a:t>
            </a:r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3486637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18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מבנה</a:t>
            </a:r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4477375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85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426389" y="430822"/>
            <a:ext cx="9905998" cy="964097"/>
          </a:xfrm>
        </p:spPr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מבנה</a:t>
            </a:r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המנוע הסביבתי</a:t>
            </a:r>
          </a:p>
        </p:txBody>
      </p:sp>
      <p:pic>
        <p:nvPicPr>
          <p:cNvPr id="7" name="תמונה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89" y="430822"/>
            <a:ext cx="5620534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7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עיצוב סביבה אישית</a:t>
            </a:r>
          </a:p>
        </p:txBody>
      </p:sp>
      <p:pic>
        <p:nvPicPr>
          <p:cNvPr id="4" name="מציין מיקום תוכן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097088"/>
            <a:ext cx="6189027" cy="3994082"/>
          </a:xfrm>
        </p:spPr>
      </p:pic>
      <p:sp>
        <p:nvSpPr>
          <p:cNvPr id="5" name="אליפסה 4"/>
          <p:cNvSpPr/>
          <p:nvPr/>
        </p:nvSpPr>
        <p:spPr>
          <a:xfrm>
            <a:off x="1207770" y="4818630"/>
            <a:ext cx="1390650" cy="11658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7" name="מחבר ישר 6"/>
          <p:cNvCxnSpPr/>
          <p:nvPr/>
        </p:nvCxnSpPr>
        <p:spPr>
          <a:xfrm flipH="1">
            <a:off x="1903096" y="2744424"/>
            <a:ext cx="1975484" cy="20742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מחבר ישר 10"/>
          <p:cNvCxnSpPr/>
          <p:nvPr/>
        </p:nvCxnSpPr>
        <p:spPr>
          <a:xfrm flipH="1">
            <a:off x="1903096" y="5679690"/>
            <a:ext cx="1975484" cy="304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תמונה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580" y="2744424"/>
            <a:ext cx="2819400" cy="293526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7766831" y="2098093"/>
            <a:ext cx="284418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עיצוב הסביבה נעשה בפורמט </a:t>
            </a:r>
            <a:r>
              <a:rPr lang="en-US" dirty="0" smtClean="0"/>
              <a:t>xml</a:t>
            </a:r>
            <a:r>
              <a:rPr lang="he-IL" dirty="0" smtClean="0"/>
              <a:t> – </a:t>
            </a:r>
            <a:r>
              <a:rPr lang="en-US" dirty="0" smtClean="0"/>
              <a:t> .tag base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1713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sz="4400" dirty="0" smtClean="0">
                <a:latin typeface="Gisha" panose="020B0502040204020203" pitchFamily="34" charset="-79"/>
                <a:cs typeface="Gisha" panose="020B0502040204020203" pitchFamily="34" charset="-79"/>
              </a:rPr>
              <a:t>גיאומטריה </a:t>
            </a:r>
            <a:r>
              <a:rPr lang="he-IL" sz="4400" dirty="0">
                <a:latin typeface="Gisha" panose="020B0502040204020203" pitchFamily="34" charset="-79"/>
                <a:cs typeface="Gisha" panose="020B0502040204020203" pitchFamily="34" charset="-79"/>
              </a:rPr>
              <a:t>ב-</a:t>
            </a:r>
            <a:r>
              <a:rPr lang="en-US" sz="4400" dirty="0">
                <a:latin typeface="Gisha" panose="020B0502040204020203" pitchFamily="34" charset="-79"/>
                <a:cs typeface="Gisha" panose="020B0502040204020203" pitchFamily="34" charset="-79"/>
              </a:rPr>
              <a:t>VRI</a:t>
            </a:r>
            <a:endParaRPr lang="he-IL" sz="44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/>
              <a:t>	</a:t>
            </a:r>
            <a:r>
              <a:rPr lang="he-IL" dirty="0" smtClean="0"/>
              <a:t>ווקטור:						נקודה:</a:t>
            </a:r>
          </a:p>
          <a:p>
            <a:pPr marL="0" indent="0">
              <a:buNone/>
            </a:pPr>
            <a:r>
              <a:rPr lang="he-IL" dirty="0"/>
              <a:t>	</a:t>
            </a:r>
            <a:r>
              <a:rPr lang="he-IL" sz="1600" dirty="0" smtClean="0"/>
              <a:t>הווקטור מיוצג בצורה פולרית כלומר אורך וכיוון:			כל נקודה על צירי </a:t>
            </a:r>
            <a:r>
              <a:rPr lang="en-US" sz="1600" dirty="0" smtClean="0"/>
              <a:t>x</a:t>
            </a:r>
            <a:r>
              <a:rPr lang="he-IL" sz="1600" dirty="0" smtClean="0"/>
              <a:t> ו-</a:t>
            </a:r>
            <a:r>
              <a:rPr lang="en-US" sz="1600" dirty="0" smtClean="0"/>
              <a:t>y</a:t>
            </a:r>
            <a:r>
              <a:rPr lang="he-IL" sz="1600" dirty="0" smtClean="0"/>
              <a:t> מיוצגת לפי ערכי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he-IL" sz="1600" dirty="0"/>
              <a:t>	</a:t>
            </a:r>
            <a:r>
              <a:rPr lang="he-IL" sz="1600" dirty="0" smtClean="0"/>
              <a:t>						הצירים:</a:t>
            </a:r>
            <a:endParaRPr lang="he-IL" dirty="0"/>
          </a:p>
          <a:p>
            <a:pPr marL="0" indent="0">
              <a:buNone/>
            </a:pPr>
            <a:endParaRPr lang="he-IL" dirty="0"/>
          </a:p>
        </p:txBody>
      </p:sp>
      <p:cxnSp>
        <p:nvCxnSpPr>
          <p:cNvPr id="5" name="מחבר ישר 4"/>
          <p:cNvCxnSpPr/>
          <p:nvPr/>
        </p:nvCxnSpPr>
        <p:spPr>
          <a:xfrm flipV="1">
            <a:off x="7526215" y="4020344"/>
            <a:ext cx="119575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מחבר חץ ישר 12"/>
          <p:cNvCxnSpPr/>
          <p:nvPr/>
        </p:nvCxnSpPr>
        <p:spPr>
          <a:xfrm flipV="1">
            <a:off x="7776797" y="3524586"/>
            <a:ext cx="791308" cy="5122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קשת 17"/>
          <p:cNvSpPr/>
          <p:nvPr/>
        </p:nvSpPr>
        <p:spPr>
          <a:xfrm>
            <a:off x="8053755" y="3780693"/>
            <a:ext cx="237392" cy="457200"/>
          </a:xfrm>
          <a:prstGeom prst="arc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TextBox 20"/>
          <p:cNvSpPr txBox="1"/>
          <p:nvPr/>
        </p:nvSpPr>
        <p:spPr>
          <a:xfrm rot="14253076">
            <a:off x="7832480" y="3098645"/>
            <a:ext cx="2673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6600" dirty="0" smtClean="0"/>
              <a:t>{</a:t>
            </a:r>
            <a:endParaRPr lang="he-IL" sz="6600" dirty="0"/>
          </a:p>
        </p:txBody>
      </p:sp>
      <p:sp>
        <p:nvSpPr>
          <p:cNvPr id="22" name="TextBox 21"/>
          <p:cNvSpPr txBox="1"/>
          <p:nvPr/>
        </p:nvSpPr>
        <p:spPr>
          <a:xfrm>
            <a:off x="8465938" y="3651012"/>
            <a:ext cx="67557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זווית</a:t>
            </a:r>
            <a:endParaRPr lang="he-IL" dirty="0"/>
          </a:p>
        </p:txBody>
      </p:sp>
      <p:sp>
        <p:nvSpPr>
          <p:cNvPr id="23" name="TextBox 22"/>
          <p:cNvSpPr txBox="1"/>
          <p:nvPr/>
        </p:nvSpPr>
        <p:spPr>
          <a:xfrm rot="19789641">
            <a:off x="7485053" y="3339135"/>
            <a:ext cx="76511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אורך</a:t>
            </a:r>
            <a:endParaRPr lang="he-IL" dirty="0"/>
          </a:p>
        </p:txBody>
      </p:sp>
      <p:sp>
        <p:nvSpPr>
          <p:cNvPr id="26" name="TextBox 25"/>
          <p:cNvSpPr txBox="1"/>
          <p:nvPr/>
        </p:nvSpPr>
        <p:spPr>
          <a:xfrm>
            <a:off x="1790539" y="3596027"/>
            <a:ext cx="146490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Point(x, y)</a:t>
            </a:r>
            <a:endParaRPr lang="he-IL" dirty="0"/>
          </a:p>
        </p:txBody>
      </p:sp>
      <p:sp>
        <p:nvSpPr>
          <p:cNvPr id="27" name="TextBox 26"/>
          <p:cNvSpPr txBox="1"/>
          <p:nvPr/>
        </p:nvSpPr>
        <p:spPr>
          <a:xfrm>
            <a:off x="6620137" y="4867081"/>
            <a:ext cx="115666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400" dirty="0" smtClean="0"/>
              <a:t>קו ישר:</a:t>
            </a:r>
          </a:p>
        </p:txBody>
      </p:sp>
      <p:cxnSp>
        <p:nvCxnSpPr>
          <p:cNvPr id="29" name="מחבר חץ ישר 28"/>
          <p:cNvCxnSpPr/>
          <p:nvPr/>
        </p:nvCxnSpPr>
        <p:spPr>
          <a:xfrm flipH="1">
            <a:off x="7222623" y="4205260"/>
            <a:ext cx="783772" cy="6545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מחבר חץ ישר 29"/>
          <p:cNvCxnSpPr/>
          <p:nvPr/>
        </p:nvCxnSpPr>
        <p:spPr>
          <a:xfrm>
            <a:off x="4181607" y="4205259"/>
            <a:ext cx="754709" cy="6545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258759" y="5324794"/>
            <a:ext cx="3518038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dirty="0"/>
              <a:t>כל קו ישר מיוצג על ידי ווקטור </a:t>
            </a:r>
            <a:r>
              <a:rPr lang="he-IL" sz="1600" dirty="0" smtClean="0"/>
              <a:t>ונקודת התחלה:</a:t>
            </a:r>
            <a:endParaRPr lang="he-IL" sz="1600" dirty="0"/>
          </a:p>
        </p:txBody>
      </p:sp>
      <p:cxnSp>
        <p:nvCxnSpPr>
          <p:cNvPr id="34" name="מחבר ישר 33"/>
          <p:cNvCxnSpPr/>
          <p:nvPr/>
        </p:nvCxnSpPr>
        <p:spPr>
          <a:xfrm flipV="1">
            <a:off x="5112696" y="6337703"/>
            <a:ext cx="119575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מחבר חץ ישר 34"/>
          <p:cNvCxnSpPr/>
          <p:nvPr/>
        </p:nvCxnSpPr>
        <p:spPr>
          <a:xfrm flipV="1">
            <a:off x="5363278" y="5841945"/>
            <a:ext cx="791308" cy="5122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קשת 35"/>
          <p:cNvSpPr/>
          <p:nvPr/>
        </p:nvSpPr>
        <p:spPr>
          <a:xfrm>
            <a:off x="5640236" y="6098052"/>
            <a:ext cx="237392" cy="457200"/>
          </a:xfrm>
          <a:prstGeom prst="arc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7" name="TextBox 36"/>
          <p:cNvSpPr txBox="1"/>
          <p:nvPr/>
        </p:nvSpPr>
        <p:spPr>
          <a:xfrm rot="14253076">
            <a:off x="5418961" y="5416004"/>
            <a:ext cx="2673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6600" dirty="0" smtClean="0"/>
              <a:t>{</a:t>
            </a:r>
            <a:endParaRPr lang="he-IL" sz="6600" dirty="0"/>
          </a:p>
        </p:txBody>
      </p:sp>
      <p:sp>
        <p:nvSpPr>
          <p:cNvPr id="38" name="TextBox 37"/>
          <p:cNvSpPr txBox="1"/>
          <p:nvPr/>
        </p:nvSpPr>
        <p:spPr>
          <a:xfrm>
            <a:off x="6052419" y="5968371"/>
            <a:ext cx="67557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זווית</a:t>
            </a:r>
            <a:endParaRPr lang="he-IL" dirty="0"/>
          </a:p>
        </p:txBody>
      </p:sp>
      <p:sp>
        <p:nvSpPr>
          <p:cNvPr id="39" name="TextBox 38"/>
          <p:cNvSpPr txBox="1"/>
          <p:nvPr/>
        </p:nvSpPr>
        <p:spPr>
          <a:xfrm rot="19789641">
            <a:off x="5071534" y="5656494"/>
            <a:ext cx="76511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 smtClean="0"/>
              <a:t>אורך</a:t>
            </a:r>
            <a:endParaRPr lang="he-IL" dirty="0"/>
          </a:p>
        </p:txBody>
      </p:sp>
      <p:sp>
        <p:nvSpPr>
          <p:cNvPr id="40" name="אליפסה 39"/>
          <p:cNvSpPr/>
          <p:nvPr/>
        </p:nvSpPr>
        <p:spPr>
          <a:xfrm>
            <a:off x="5339142" y="6291574"/>
            <a:ext cx="108410" cy="884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42" name="מחבר חץ ישר 41"/>
          <p:cNvCxnSpPr/>
          <p:nvPr/>
        </p:nvCxnSpPr>
        <p:spPr>
          <a:xfrm flipH="1">
            <a:off x="5006951" y="6335822"/>
            <a:ext cx="379927" cy="1751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630822" y="6354159"/>
            <a:ext cx="146490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Point(x, y)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7217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מעגל">
  <a:themeElements>
    <a:clrScheme name="מעגל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מעגל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מעגל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TM04033919[[fn=מעגל]]</Template>
  <TotalTime>1794</TotalTime>
  <Words>296</Words>
  <Application>Microsoft Office PowerPoint</Application>
  <PresentationFormat>מסך רחב</PresentationFormat>
  <Paragraphs>67</Paragraphs>
  <Slides>15</Slides>
  <Notes>7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15</vt:i4>
      </vt:variant>
    </vt:vector>
  </HeadingPairs>
  <TitlesOfParts>
    <vt:vector size="22" baseType="lpstr">
      <vt:lpstr>Arial</vt:lpstr>
      <vt:lpstr>Calibri</vt:lpstr>
      <vt:lpstr>Gisha</vt:lpstr>
      <vt:lpstr>Times New Roman</vt:lpstr>
      <vt:lpstr>Trebuchet MS</vt:lpstr>
      <vt:lpstr>Tw Cen MT</vt:lpstr>
      <vt:lpstr>מעגל</vt:lpstr>
      <vt:lpstr>VRI</vt:lpstr>
      <vt:lpstr>VRI -   Virtual robot interaction</vt:lpstr>
      <vt:lpstr>מבנה המנוע הסביבתי</vt:lpstr>
      <vt:lpstr>מבנה המנוע הסביבתי</vt:lpstr>
      <vt:lpstr>מבנה המנוע הסביבתי</vt:lpstr>
      <vt:lpstr>מבנה המנוע הסביבתי</vt:lpstr>
      <vt:lpstr>מבנה המנוע הסביבתי</vt:lpstr>
      <vt:lpstr>עיצוב סביבה אישית</vt:lpstr>
      <vt:lpstr>גיאומטריה ב-VRI</vt:lpstr>
      <vt:lpstr>גיאומטריה ב-VRI</vt:lpstr>
      <vt:lpstr>ממשק המשתמש</vt:lpstr>
      <vt:lpstr>ממשק המשתמש</vt:lpstr>
      <vt:lpstr>החזון:</vt:lpstr>
      <vt:lpstr>אפשרויות הרחבה:</vt:lpstr>
      <vt:lpstr>תחומי טכנולוגיה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Computerized Robot</dc:title>
  <dc:creator>Windows User</dc:creator>
  <cp:lastModifiedBy>Windows User</cp:lastModifiedBy>
  <cp:revision>33</cp:revision>
  <dcterms:created xsi:type="dcterms:W3CDTF">2018-11-12T08:12:03Z</dcterms:created>
  <dcterms:modified xsi:type="dcterms:W3CDTF">2019-06-17T13:10:08Z</dcterms:modified>
</cp:coreProperties>
</file>

<file path=docProps/thumbnail.jpeg>
</file>